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7"/>
  </p:notesMasterIdLst>
  <p:sldIdLst>
    <p:sldId id="584" r:id="rId2"/>
    <p:sldId id="530" r:id="rId3"/>
    <p:sldId id="598" r:id="rId4"/>
    <p:sldId id="599" r:id="rId5"/>
    <p:sldId id="600" r:id="rId6"/>
    <p:sldId id="608" r:id="rId7"/>
    <p:sldId id="609" r:id="rId8"/>
    <p:sldId id="610" r:id="rId9"/>
    <p:sldId id="611" r:id="rId10"/>
    <p:sldId id="601" r:id="rId11"/>
    <p:sldId id="602" r:id="rId12"/>
    <p:sldId id="612" r:id="rId13"/>
    <p:sldId id="613" r:id="rId14"/>
    <p:sldId id="603" r:id="rId15"/>
    <p:sldId id="614" r:id="rId16"/>
    <p:sldId id="605" r:id="rId17"/>
    <p:sldId id="604" r:id="rId18"/>
    <p:sldId id="615" r:id="rId19"/>
    <p:sldId id="616" r:id="rId20"/>
    <p:sldId id="607" r:id="rId21"/>
    <p:sldId id="617" r:id="rId22"/>
    <p:sldId id="618" r:id="rId23"/>
    <p:sldId id="606" r:id="rId24"/>
    <p:sldId id="588" r:id="rId25"/>
    <p:sldId id="590" r:id="rId2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4890" autoAdjust="0"/>
    <p:restoredTop sz="92883" autoAdjust="0"/>
  </p:normalViewPr>
  <p:slideViewPr>
    <p:cSldViewPr>
      <p:cViewPr varScale="1">
        <p:scale>
          <a:sx n="88" d="100"/>
          <a:sy n="88" d="100"/>
        </p:scale>
        <p:origin x="-1138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9B85E3-E2DF-4FDE-9FEA-5E95B5C87DB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</dgm:pt>
    <dgm:pt modelId="{0EF2EE92-0CEC-4E29-8FD6-DEDCA199FC17}">
      <dgm:prSet phldrT="[Текст]"/>
      <dgm:spPr/>
      <dgm:t>
        <a:bodyPr/>
        <a:lstStyle/>
        <a:p>
          <a:r>
            <a:rPr lang="en-US" dirty="0" smtClean="0"/>
            <a:t>Opaque</a:t>
          </a:r>
          <a:endParaRPr lang="ru-RU" dirty="0"/>
        </a:p>
      </dgm:t>
    </dgm:pt>
    <dgm:pt modelId="{2B9D9FB2-E8D7-4FB6-8F49-C99E8EBA294F}" type="parTrans" cxnId="{9FD60136-42A6-47A1-AFE1-9C694E1EB244}">
      <dgm:prSet/>
      <dgm:spPr/>
    </dgm:pt>
    <dgm:pt modelId="{94FB7F0B-15D6-44C5-82BF-115852B0ECE5}" type="sibTrans" cxnId="{9FD60136-42A6-47A1-AFE1-9C694E1EB244}">
      <dgm:prSet/>
      <dgm:spPr/>
    </dgm:pt>
    <dgm:pt modelId="{5D7C7C4C-AD64-4079-9867-2556C13DE4CF}">
      <dgm:prSet phldrT="[Текст]"/>
      <dgm:spPr/>
      <dgm:t>
        <a:bodyPr/>
        <a:lstStyle/>
        <a:p>
          <a:r>
            <a:rPr lang="en-US" dirty="0" smtClean="0"/>
            <a:t>Sort</a:t>
          </a:r>
          <a:endParaRPr lang="ru-RU" dirty="0"/>
        </a:p>
      </dgm:t>
    </dgm:pt>
    <dgm:pt modelId="{683ED9DB-38B7-43A9-99B4-1BD73CF9EABF}" type="parTrans" cxnId="{27B5291F-3064-4521-9D95-C145CB6F3CE2}">
      <dgm:prSet/>
      <dgm:spPr/>
    </dgm:pt>
    <dgm:pt modelId="{5D7AEAA5-9EB9-4406-A6E4-52328C14A66B}" type="sibTrans" cxnId="{27B5291F-3064-4521-9D95-C145CB6F3CE2}">
      <dgm:prSet/>
      <dgm:spPr/>
    </dgm:pt>
    <dgm:pt modelId="{7114188E-BA60-4AD3-B646-8C21BCD1B5E8}">
      <dgm:prSet phldrT="[Текст]"/>
      <dgm:spPr/>
      <dgm:t>
        <a:bodyPr/>
        <a:lstStyle/>
        <a:p>
          <a:r>
            <a:rPr lang="en-US" dirty="0" smtClean="0"/>
            <a:t>Draw</a:t>
          </a:r>
          <a:endParaRPr lang="ru-RU" dirty="0"/>
        </a:p>
      </dgm:t>
    </dgm:pt>
    <dgm:pt modelId="{E0A235DE-DC56-4206-82DA-792586438671}" type="parTrans" cxnId="{8B5DED1F-7642-44CC-AAE3-2E1DE9B34B2B}">
      <dgm:prSet/>
      <dgm:spPr/>
    </dgm:pt>
    <dgm:pt modelId="{0BC8F3BB-9879-494D-B6A3-2A8CC73EAB90}" type="sibTrans" cxnId="{8B5DED1F-7642-44CC-AAE3-2E1DE9B34B2B}">
      <dgm:prSet/>
      <dgm:spPr/>
    </dgm:pt>
    <dgm:pt modelId="{91378A2F-747C-41F6-B956-CE5907C3A616}">
      <dgm:prSet phldrT="[Текст]"/>
      <dgm:spPr/>
      <dgm:t>
        <a:bodyPr/>
        <a:lstStyle/>
        <a:p>
          <a:r>
            <a:rPr lang="ru-RU" dirty="0" err="1" smtClean="0"/>
            <a:t>Отрисовать</a:t>
          </a:r>
          <a:r>
            <a:rPr lang="ru-RU" dirty="0" smtClean="0"/>
            <a:t> все непрозрачные объекты (с записью в </a:t>
          </a:r>
          <a:r>
            <a:rPr lang="en-US" dirty="0" err="1" smtClean="0"/>
            <a:t>DepthBuffer</a:t>
          </a:r>
          <a:r>
            <a:rPr lang="ru-RU" dirty="0" smtClean="0"/>
            <a:t>)</a:t>
          </a:r>
          <a:endParaRPr lang="ru-RU" dirty="0"/>
        </a:p>
      </dgm:t>
    </dgm:pt>
    <dgm:pt modelId="{9E0FAA16-1374-429B-A37B-5F5AB0DEDDF9}" type="parTrans" cxnId="{AE5BD1DC-1F99-4D52-8724-A9EAFBDA9117}">
      <dgm:prSet/>
      <dgm:spPr/>
    </dgm:pt>
    <dgm:pt modelId="{54BA39B2-7777-43CC-8976-5658600080AE}" type="sibTrans" cxnId="{AE5BD1DC-1F99-4D52-8724-A9EAFBDA9117}">
      <dgm:prSet/>
      <dgm:spPr/>
    </dgm:pt>
    <dgm:pt modelId="{73424B79-DDB6-4D1C-9D9D-DD1B2A7DA9DE}">
      <dgm:prSet phldrT="[Текст]"/>
      <dgm:spPr/>
      <dgm:t>
        <a:bodyPr/>
        <a:lstStyle/>
        <a:p>
          <a:r>
            <a:rPr lang="ru-RU" dirty="0" smtClean="0"/>
            <a:t>Отсортировать все прозрачные объекты по расстоянию от наблюдателя</a:t>
          </a:r>
          <a:endParaRPr lang="ru-RU" dirty="0"/>
        </a:p>
      </dgm:t>
    </dgm:pt>
    <dgm:pt modelId="{3B06BAB1-8748-4E3B-8BF1-03B0A890828E}" type="parTrans" cxnId="{23A75756-C947-4A0F-A54F-0069E85BFD7C}">
      <dgm:prSet/>
      <dgm:spPr/>
    </dgm:pt>
    <dgm:pt modelId="{2969972A-E30D-4C07-B7E2-08B44206C17C}" type="sibTrans" cxnId="{23A75756-C947-4A0F-A54F-0069E85BFD7C}">
      <dgm:prSet/>
      <dgm:spPr/>
    </dgm:pt>
    <dgm:pt modelId="{13C35344-1F58-4F54-B7AC-D039F75C9281}">
      <dgm:prSet phldrT="[Текст]"/>
      <dgm:spPr/>
      <dgm:t>
        <a:bodyPr/>
        <a:lstStyle/>
        <a:p>
          <a:r>
            <a:rPr lang="ru-RU" dirty="0" err="1" smtClean="0"/>
            <a:t>Отрисовать</a:t>
          </a:r>
          <a:r>
            <a:rPr lang="ru-RU" dirty="0" smtClean="0"/>
            <a:t> все прозрачные объекты от самого дальнего к самому ближнему (</a:t>
          </a:r>
          <a:r>
            <a:rPr lang="en-US" dirty="0" err="1" smtClean="0"/>
            <a:t>DepthBuffer</a:t>
          </a:r>
          <a:r>
            <a:rPr lang="en-US" dirty="0" smtClean="0"/>
            <a:t> </a:t>
          </a:r>
          <a:r>
            <a:rPr lang="ru-RU" dirty="0" smtClean="0"/>
            <a:t>работает только на чтение)</a:t>
          </a:r>
          <a:endParaRPr lang="ru-RU" dirty="0"/>
        </a:p>
      </dgm:t>
    </dgm:pt>
    <dgm:pt modelId="{3532A01C-548C-4B36-A13A-4FF7BDCD0D89}" type="parTrans" cxnId="{89767D59-ADCA-4C85-83D7-64329C269E12}">
      <dgm:prSet/>
      <dgm:spPr/>
    </dgm:pt>
    <dgm:pt modelId="{208D2C08-FAAB-47A9-99E3-1EEB94E01C72}" type="sibTrans" cxnId="{89767D59-ADCA-4C85-83D7-64329C269E12}">
      <dgm:prSet/>
      <dgm:spPr/>
    </dgm:pt>
    <dgm:pt modelId="{02A94BB6-D339-4A7F-9F78-27DAE829D2E2}" type="pres">
      <dgm:prSet presAssocID="{799B85E3-E2DF-4FDE-9FEA-5E95B5C87DB2}" presName="linearFlow" presStyleCnt="0">
        <dgm:presLayoutVars>
          <dgm:dir/>
          <dgm:animLvl val="lvl"/>
          <dgm:resizeHandles val="exact"/>
        </dgm:presLayoutVars>
      </dgm:prSet>
      <dgm:spPr/>
    </dgm:pt>
    <dgm:pt modelId="{115950F0-4232-4F83-8053-AE770637AFB7}" type="pres">
      <dgm:prSet presAssocID="{0EF2EE92-0CEC-4E29-8FD6-DEDCA199FC17}" presName="composite" presStyleCnt="0"/>
      <dgm:spPr/>
    </dgm:pt>
    <dgm:pt modelId="{FCA33E46-E713-4C8B-9224-0A3F8880073E}" type="pres">
      <dgm:prSet presAssocID="{0EF2EE92-0CEC-4E29-8FD6-DEDCA199FC1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64E1CB9-7488-4600-9149-7EF30E911B44}" type="pres">
      <dgm:prSet presAssocID="{0EF2EE92-0CEC-4E29-8FD6-DEDCA199FC1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8767DA2-C427-40F7-80B1-49D323DBB8C1}" type="pres">
      <dgm:prSet presAssocID="{94FB7F0B-15D6-44C5-82BF-115852B0ECE5}" presName="sp" presStyleCnt="0"/>
      <dgm:spPr/>
    </dgm:pt>
    <dgm:pt modelId="{995C0960-5039-45D3-BF27-34E66EC78DE0}" type="pres">
      <dgm:prSet presAssocID="{5D7C7C4C-AD64-4079-9867-2556C13DE4CF}" presName="composite" presStyleCnt="0"/>
      <dgm:spPr/>
    </dgm:pt>
    <dgm:pt modelId="{47E48F03-BD68-42CC-B185-4686BF35D6B6}" type="pres">
      <dgm:prSet presAssocID="{5D7C7C4C-AD64-4079-9867-2556C13DE4CF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F8E66B9-96B3-468C-B60F-0DB390FDD070}" type="pres">
      <dgm:prSet presAssocID="{5D7C7C4C-AD64-4079-9867-2556C13DE4CF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1A972D-8473-47BE-B649-FD6B9CF22D77}" type="pres">
      <dgm:prSet presAssocID="{5D7AEAA5-9EB9-4406-A6E4-52328C14A66B}" presName="sp" presStyleCnt="0"/>
      <dgm:spPr/>
    </dgm:pt>
    <dgm:pt modelId="{4322C319-AE59-4CC1-AAE9-6F150ECBE323}" type="pres">
      <dgm:prSet presAssocID="{7114188E-BA60-4AD3-B646-8C21BCD1B5E8}" presName="composite" presStyleCnt="0"/>
      <dgm:spPr/>
    </dgm:pt>
    <dgm:pt modelId="{DCC50D16-6F5F-4C45-AAE6-B039B8823A16}" type="pres">
      <dgm:prSet presAssocID="{7114188E-BA60-4AD3-B646-8C21BCD1B5E8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E47E1A4B-7847-450C-89F4-AF87AF398F5F}" type="pres">
      <dgm:prSet presAssocID="{7114188E-BA60-4AD3-B646-8C21BCD1B5E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1EA6835-2C37-4B2B-A663-C67F2ADC987C}" type="presOf" srcId="{13C35344-1F58-4F54-B7AC-D039F75C9281}" destId="{E47E1A4B-7847-450C-89F4-AF87AF398F5F}" srcOrd="0" destOrd="0" presId="urn:microsoft.com/office/officeart/2005/8/layout/chevron2"/>
    <dgm:cxn modelId="{23A75756-C947-4A0F-A54F-0069E85BFD7C}" srcId="{5D7C7C4C-AD64-4079-9867-2556C13DE4CF}" destId="{73424B79-DDB6-4D1C-9D9D-DD1B2A7DA9DE}" srcOrd="0" destOrd="0" parTransId="{3B06BAB1-8748-4E3B-8BF1-03B0A890828E}" sibTransId="{2969972A-E30D-4C07-B7E2-08B44206C17C}"/>
    <dgm:cxn modelId="{0AA2D6A5-BD14-406D-B453-6124DBFEDA83}" type="presOf" srcId="{73424B79-DDB6-4D1C-9D9D-DD1B2A7DA9DE}" destId="{3F8E66B9-96B3-468C-B60F-0DB390FDD070}" srcOrd="0" destOrd="0" presId="urn:microsoft.com/office/officeart/2005/8/layout/chevron2"/>
    <dgm:cxn modelId="{27B5291F-3064-4521-9D95-C145CB6F3CE2}" srcId="{799B85E3-E2DF-4FDE-9FEA-5E95B5C87DB2}" destId="{5D7C7C4C-AD64-4079-9867-2556C13DE4CF}" srcOrd="1" destOrd="0" parTransId="{683ED9DB-38B7-43A9-99B4-1BD73CF9EABF}" sibTransId="{5D7AEAA5-9EB9-4406-A6E4-52328C14A66B}"/>
    <dgm:cxn modelId="{89767D59-ADCA-4C85-83D7-64329C269E12}" srcId="{7114188E-BA60-4AD3-B646-8C21BCD1B5E8}" destId="{13C35344-1F58-4F54-B7AC-D039F75C9281}" srcOrd="0" destOrd="0" parTransId="{3532A01C-548C-4B36-A13A-4FF7BDCD0D89}" sibTransId="{208D2C08-FAAB-47A9-99E3-1EEB94E01C72}"/>
    <dgm:cxn modelId="{E053AEEE-EF8F-4A73-9BDB-9FF64933F86D}" type="presOf" srcId="{0EF2EE92-0CEC-4E29-8FD6-DEDCA199FC17}" destId="{FCA33E46-E713-4C8B-9224-0A3F8880073E}" srcOrd="0" destOrd="0" presId="urn:microsoft.com/office/officeart/2005/8/layout/chevron2"/>
    <dgm:cxn modelId="{AE5BD1DC-1F99-4D52-8724-A9EAFBDA9117}" srcId="{0EF2EE92-0CEC-4E29-8FD6-DEDCA199FC17}" destId="{91378A2F-747C-41F6-B956-CE5907C3A616}" srcOrd="0" destOrd="0" parTransId="{9E0FAA16-1374-429B-A37B-5F5AB0DEDDF9}" sibTransId="{54BA39B2-7777-43CC-8976-5658600080AE}"/>
    <dgm:cxn modelId="{434840BA-9BBC-4BBB-93F2-683211D42130}" type="presOf" srcId="{5D7C7C4C-AD64-4079-9867-2556C13DE4CF}" destId="{47E48F03-BD68-42CC-B185-4686BF35D6B6}" srcOrd="0" destOrd="0" presId="urn:microsoft.com/office/officeart/2005/8/layout/chevron2"/>
    <dgm:cxn modelId="{9FD60136-42A6-47A1-AFE1-9C694E1EB244}" srcId="{799B85E3-E2DF-4FDE-9FEA-5E95B5C87DB2}" destId="{0EF2EE92-0CEC-4E29-8FD6-DEDCA199FC17}" srcOrd="0" destOrd="0" parTransId="{2B9D9FB2-E8D7-4FB6-8F49-C99E8EBA294F}" sibTransId="{94FB7F0B-15D6-44C5-82BF-115852B0ECE5}"/>
    <dgm:cxn modelId="{68BFEBC1-0E14-41B0-B946-9DE4F762921F}" type="presOf" srcId="{91378A2F-747C-41F6-B956-CE5907C3A616}" destId="{764E1CB9-7488-4600-9149-7EF30E911B44}" srcOrd="0" destOrd="0" presId="urn:microsoft.com/office/officeart/2005/8/layout/chevron2"/>
    <dgm:cxn modelId="{3EDA340D-F49A-4EB4-B646-338522B3369D}" type="presOf" srcId="{7114188E-BA60-4AD3-B646-8C21BCD1B5E8}" destId="{DCC50D16-6F5F-4C45-AAE6-B039B8823A16}" srcOrd="0" destOrd="0" presId="urn:microsoft.com/office/officeart/2005/8/layout/chevron2"/>
    <dgm:cxn modelId="{8B5DED1F-7642-44CC-AAE3-2E1DE9B34B2B}" srcId="{799B85E3-E2DF-4FDE-9FEA-5E95B5C87DB2}" destId="{7114188E-BA60-4AD3-B646-8C21BCD1B5E8}" srcOrd="2" destOrd="0" parTransId="{E0A235DE-DC56-4206-82DA-792586438671}" sibTransId="{0BC8F3BB-9879-494D-B6A3-2A8CC73EAB90}"/>
    <dgm:cxn modelId="{1FB73473-176F-4634-BEF8-8D123BA4A781}" type="presOf" srcId="{799B85E3-E2DF-4FDE-9FEA-5E95B5C87DB2}" destId="{02A94BB6-D339-4A7F-9F78-27DAE829D2E2}" srcOrd="0" destOrd="0" presId="urn:microsoft.com/office/officeart/2005/8/layout/chevron2"/>
    <dgm:cxn modelId="{C5031BC2-9716-4DDD-A55D-5A6584664551}" type="presParOf" srcId="{02A94BB6-D339-4A7F-9F78-27DAE829D2E2}" destId="{115950F0-4232-4F83-8053-AE770637AFB7}" srcOrd="0" destOrd="0" presId="urn:microsoft.com/office/officeart/2005/8/layout/chevron2"/>
    <dgm:cxn modelId="{0D020008-D8DE-452F-BDAD-D75EF53E0D15}" type="presParOf" srcId="{115950F0-4232-4F83-8053-AE770637AFB7}" destId="{FCA33E46-E713-4C8B-9224-0A3F8880073E}" srcOrd="0" destOrd="0" presId="urn:microsoft.com/office/officeart/2005/8/layout/chevron2"/>
    <dgm:cxn modelId="{C2B91983-FF7A-4757-BBBD-36017B370B01}" type="presParOf" srcId="{115950F0-4232-4F83-8053-AE770637AFB7}" destId="{764E1CB9-7488-4600-9149-7EF30E911B44}" srcOrd="1" destOrd="0" presId="urn:microsoft.com/office/officeart/2005/8/layout/chevron2"/>
    <dgm:cxn modelId="{E335F819-4008-44C8-BC3D-11FE725078F2}" type="presParOf" srcId="{02A94BB6-D339-4A7F-9F78-27DAE829D2E2}" destId="{88767DA2-C427-40F7-80B1-49D323DBB8C1}" srcOrd="1" destOrd="0" presId="urn:microsoft.com/office/officeart/2005/8/layout/chevron2"/>
    <dgm:cxn modelId="{0302EFE5-4829-4FA4-B3E5-E8ED92EA4FF8}" type="presParOf" srcId="{02A94BB6-D339-4A7F-9F78-27DAE829D2E2}" destId="{995C0960-5039-45D3-BF27-34E66EC78DE0}" srcOrd="2" destOrd="0" presId="urn:microsoft.com/office/officeart/2005/8/layout/chevron2"/>
    <dgm:cxn modelId="{B7CE21D9-A32C-4EED-92FF-824DBEB2F181}" type="presParOf" srcId="{995C0960-5039-45D3-BF27-34E66EC78DE0}" destId="{47E48F03-BD68-42CC-B185-4686BF35D6B6}" srcOrd="0" destOrd="0" presId="urn:microsoft.com/office/officeart/2005/8/layout/chevron2"/>
    <dgm:cxn modelId="{61AE46ED-A592-4125-BD9C-662FAED26DBC}" type="presParOf" srcId="{995C0960-5039-45D3-BF27-34E66EC78DE0}" destId="{3F8E66B9-96B3-468C-B60F-0DB390FDD070}" srcOrd="1" destOrd="0" presId="urn:microsoft.com/office/officeart/2005/8/layout/chevron2"/>
    <dgm:cxn modelId="{0BDDD421-D7BE-407A-A6AB-1FEBD7448878}" type="presParOf" srcId="{02A94BB6-D339-4A7F-9F78-27DAE829D2E2}" destId="{CF1A972D-8473-47BE-B649-FD6B9CF22D77}" srcOrd="3" destOrd="0" presId="urn:microsoft.com/office/officeart/2005/8/layout/chevron2"/>
    <dgm:cxn modelId="{0D7208F3-88DE-4D40-A29D-3483AFAA2D88}" type="presParOf" srcId="{02A94BB6-D339-4A7F-9F78-27DAE829D2E2}" destId="{4322C319-AE59-4CC1-AAE9-6F150ECBE323}" srcOrd="4" destOrd="0" presId="urn:microsoft.com/office/officeart/2005/8/layout/chevron2"/>
    <dgm:cxn modelId="{053CEDCF-45D0-4701-8765-50716E533655}" type="presParOf" srcId="{4322C319-AE59-4CC1-AAE9-6F150ECBE323}" destId="{DCC50D16-6F5F-4C45-AAE6-B039B8823A16}" srcOrd="0" destOrd="0" presId="urn:microsoft.com/office/officeart/2005/8/layout/chevron2"/>
    <dgm:cxn modelId="{FA32899F-AAC4-4514-8B20-92BF2E187ACC}" type="presParOf" srcId="{4322C319-AE59-4CC1-AAE9-6F150ECBE323}" destId="{E47E1A4B-7847-450C-89F4-AF87AF398F5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A33E46-E713-4C8B-9224-0A3F8880073E}">
      <dsp:nvSpPr>
        <dsp:cNvPr id="0" name=""/>
        <dsp:cNvSpPr/>
      </dsp:nvSpPr>
      <dsp:spPr>
        <a:xfrm rot="5400000">
          <a:off x="-265780" y="26878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Opaque</a:t>
          </a:r>
          <a:endParaRPr lang="ru-RU" sz="2800" kern="1200" dirty="0"/>
        </a:p>
      </dsp:txBody>
      <dsp:txXfrm rot="-5400000">
        <a:off x="0" y="623162"/>
        <a:ext cx="1240308" cy="531560"/>
      </dsp:txXfrm>
    </dsp:sp>
    <dsp:sp modelId="{764E1CB9-7488-4600-9149-7EF30E911B44}">
      <dsp:nvSpPr>
        <dsp:cNvPr id="0" name=""/>
        <dsp:cNvSpPr/>
      </dsp:nvSpPr>
      <dsp:spPr>
        <a:xfrm rot="5400000">
          <a:off x="4159096" y="-2915780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err="1" smtClean="0"/>
            <a:t>Отрисовать</a:t>
          </a:r>
          <a:r>
            <a:rPr lang="ru-RU" sz="2500" kern="1200" dirty="0" smtClean="0"/>
            <a:t> все непрозрачные объекты (с записью в </a:t>
          </a:r>
          <a:r>
            <a:rPr lang="en-US" sz="2500" kern="1200" dirty="0" err="1" smtClean="0"/>
            <a:t>DepthBuffer</a:t>
          </a:r>
          <a:r>
            <a:rPr lang="ru-RU" sz="2500" kern="1200" dirty="0" smtClean="0"/>
            <a:t>)</a:t>
          </a:r>
          <a:endParaRPr lang="ru-RU" sz="2500" kern="1200" dirty="0"/>
        </a:p>
      </dsp:txBody>
      <dsp:txXfrm rot="-5400000">
        <a:off x="1240308" y="59230"/>
        <a:ext cx="6933069" cy="1039270"/>
      </dsp:txXfrm>
    </dsp:sp>
    <dsp:sp modelId="{47E48F03-BD68-42CC-B185-4686BF35D6B6}">
      <dsp:nvSpPr>
        <dsp:cNvPr id="0" name=""/>
        <dsp:cNvSpPr/>
      </dsp:nvSpPr>
      <dsp:spPr>
        <a:xfrm rot="5400000">
          <a:off x="-265780" y="184840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Sort</a:t>
          </a:r>
          <a:endParaRPr lang="ru-RU" sz="2800" kern="1200" dirty="0"/>
        </a:p>
      </dsp:txBody>
      <dsp:txXfrm rot="-5400000">
        <a:off x="0" y="2202782"/>
        <a:ext cx="1240308" cy="531560"/>
      </dsp:txXfrm>
    </dsp:sp>
    <dsp:sp modelId="{3F8E66B9-96B3-468C-B60F-0DB390FDD070}">
      <dsp:nvSpPr>
        <dsp:cNvPr id="0" name=""/>
        <dsp:cNvSpPr/>
      </dsp:nvSpPr>
      <dsp:spPr>
        <a:xfrm rot="5400000">
          <a:off x="4159096" y="-1336160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smtClean="0"/>
            <a:t>Отсортировать все прозрачные объекты по расстоянию от наблюдателя</a:t>
          </a:r>
          <a:endParaRPr lang="ru-RU" sz="2500" kern="1200" dirty="0"/>
        </a:p>
      </dsp:txBody>
      <dsp:txXfrm rot="-5400000">
        <a:off x="1240308" y="1638850"/>
        <a:ext cx="6933069" cy="1039270"/>
      </dsp:txXfrm>
    </dsp:sp>
    <dsp:sp modelId="{DCC50D16-6F5F-4C45-AAE6-B039B8823A16}">
      <dsp:nvSpPr>
        <dsp:cNvPr id="0" name=""/>
        <dsp:cNvSpPr/>
      </dsp:nvSpPr>
      <dsp:spPr>
        <a:xfrm rot="5400000">
          <a:off x="-265780" y="342802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Draw</a:t>
          </a:r>
          <a:endParaRPr lang="ru-RU" sz="2800" kern="1200" dirty="0"/>
        </a:p>
      </dsp:txBody>
      <dsp:txXfrm rot="-5400000">
        <a:off x="0" y="3782402"/>
        <a:ext cx="1240308" cy="531560"/>
      </dsp:txXfrm>
    </dsp:sp>
    <dsp:sp modelId="{E47E1A4B-7847-450C-89F4-AF87AF398F5F}">
      <dsp:nvSpPr>
        <dsp:cNvPr id="0" name=""/>
        <dsp:cNvSpPr/>
      </dsp:nvSpPr>
      <dsp:spPr>
        <a:xfrm rot="5400000">
          <a:off x="4159096" y="243459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err="1" smtClean="0"/>
            <a:t>Отрисовать</a:t>
          </a:r>
          <a:r>
            <a:rPr lang="ru-RU" sz="2500" kern="1200" dirty="0" smtClean="0"/>
            <a:t> все прозрачные объекты от самого дальнего к самому ближнему (</a:t>
          </a:r>
          <a:r>
            <a:rPr lang="en-US" sz="2500" kern="1200" dirty="0" err="1" smtClean="0"/>
            <a:t>DepthBuffer</a:t>
          </a:r>
          <a:r>
            <a:rPr lang="en-US" sz="2500" kern="1200" dirty="0" smtClean="0"/>
            <a:t> </a:t>
          </a:r>
          <a:r>
            <a:rPr lang="ru-RU" sz="2500" kern="1200" dirty="0" smtClean="0"/>
            <a:t>работает только на чтение)</a:t>
          </a:r>
          <a:endParaRPr lang="ru-RU" sz="2500" kern="1200" dirty="0"/>
        </a:p>
      </dsp:txBody>
      <dsp:txXfrm rot="-5400000">
        <a:off x="1240308" y="3218469"/>
        <a:ext cx="6933069" cy="1039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DAAEE-BF51-48CE-A7DD-F2FDAD4FC420}" type="datetimeFigureOut">
              <a:rPr lang="ru-RU" smtClean="0"/>
              <a:pPr/>
              <a:t>21.09.2022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DAC94-F2BD-4D65-B7EB-B592A69BC43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47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C6B2730F-73AE-4811-8EE1-35BCE88D6A5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E82A9-7ECF-4377-8179-E1B065DF923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0A398-2ACF-4B35-B2EC-B0D84337DCE3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C5A9A-C962-4418-A6ED-D25B39EECFC2}" type="datetime1">
              <a:rPr lang="ru-RU" smtClean="0"/>
              <a:pPr/>
              <a:t>21.09.2022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54B24CA5-2D6F-4360-9072-8E189BC470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0370" y="6338068"/>
            <a:ext cx="1440160" cy="3840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3BCE437B-FAC6-4525-9B10-EB0D041FD945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A832C-AAE8-49A2-8A67-6CC9EC0F9684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632199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1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0A4AC-B21D-4306-B462-745ED0EA3A31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8BEF-C1CC-4B50-998C-D97B5C5122C2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D9998-A1E8-41E7-BB0F-97C553A7BC9F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1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9F955-60EF-447E-9AD0-C72BA3EB520A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Объект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4C5CF-31DE-4CA4-B756-94EB20ADFA57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2132BF6-819F-46B6-9B9C-E112203438E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3861048"/>
            <a:ext cx="4968552" cy="982960"/>
          </a:xfrm>
        </p:spPr>
        <p:txBody>
          <a:bodyPr>
            <a:normAutofit/>
          </a:bodyPr>
          <a:lstStyle/>
          <a:p>
            <a:pPr algn="l"/>
            <a:r>
              <a:rPr lang="ru-RU" sz="2400" u="sng" dirty="0"/>
              <a:t>Исполнитель</a:t>
            </a:r>
            <a:r>
              <a:rPr lang="ru-RU" sz="2400" u="sng" dirty="0" smtClean="0"/>
              <a:t>:</a:t>
            </a:r>
            <a:r>
              <a:rPr lang="en-US" sz="2400" u="sng" dirty="0" smtClean="0"/>
              <a:t> </a:t>
            </a:r>
            <a:r>
              <a:rPr lang="ru-RU" sz="2400" u="sng" dirty="0" smtClean="0"/>
              <a:t>Парусов В.А.</a:t>
            </a:r>
            <a:r>
              <a:rPr lang="en-US" sz="2400" u="sng" dirty="0"/>
              <a:t/>
            </a:r>
            <a:br>
              <a:rPr lang="en-US" sz="2400" u="sng" dirty="0"/>
            </a:br>
            <a:r>
              <a:rPr lang="ru-RU" sz="2400" dirty="0"/>
              <a:t>Руководитель</a:t>
            </a:r>
            <a:r>
              <a:rPr lang="ru-RU" sz="2400" dirty="0" smtClean="0"/>
              <a:t>: Васильев А.А.</a:t>
            </a:r>
            <a:endParaRPr lang="ru-RU" sz="2400" dirty="0"/>
          </a:p>
        </p:txBody>
      </p:sp>
      <p:sp>
        <p:nvSpPr>
          <p:cNvPr id="4" name="Title 4"/>
          <p:cNvSpPr txBox="1">
            <a:spLocks/>
          </p:cNvSpPr>
          <p:nvPr/>
        </p:nvSpPr>
        <p:spPr bwMode="auto">
          <a:xfrm>
            <a:off x="395289" y="277814"/>
            <a:ext cx="84248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/>
            <a:r>
              <a:rPr lang="en-US" sz="2400" dirty="0">
                <a:latin typeface="Bookman Old Style" pitchFamily="18" charset="0"/>
              </a:rPr>
              <a:t>Peter the Great</a:t>
            </a:r>
          </a:p>
          <a:p>
            <a:pPr algn="ctr" eaLnBrk="1" hangingPunct="1"/>
            <a:r>
              <a:rPr lang="en-US" sz="2400" dirty="0">
                <a:latin typeface="Bookman Old Style" pitchFamily="18" charset="0"/>
              </a:rPr>
              <a:t>Saint-Petersburg </a:t>
            </a:r>
            <a:r>
              <a:rPr lang="en-US" sz="2400" dirty="0" err="1">
                <a:latin typeface="Bookman Old Style" pitchFamily="18" charset="0"/>
              </a:rPr>
              <a:t>Рolytechnic</a:t>
            </a:r>
            <a:r>
              <a:rPr lang="en-US" sz="2400" dirty="0">
                <a:latin typeface="Bookman Old Style" pitchFamily="18" charset="0"/>
              </a:rPr>
              <a:t> University</a:t>
            </a:r>
            <a:endParaRPr lang="ru-RU" sz="2400" dirty="0">
              <a:latin typeface="Cambria" pitchFamily="18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1259632" y="1196976"/>
            <a:ext cx="6858000" cy="2448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en-US" sz="3600" b="1" dirty="0" smtClean="0"/>
              <a:t>Constant DIP GPU Driven Rendering Pipeline</a:t>
            </a:r>
          </a:p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ru-RU" sz="3600" dirty="0">
                <a:latin typeface="Bookman Old Style" pitchFamily="18" charset="0"/>
              </a:rPr>
              <a:t>Обзор спринта</a:t>
            </a: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endParaRPr lang="ru-RU" sz="2000" dirty="0">
              <a:latin typeface="Cambria" pitchFamily="18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857651" y="5229225"/>
            <a:ext cx="11881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Bookman Old Style" pitchFamily="18" charset="0"/>
              </a:rPr>
              <a:t>21</a:t>
            </a:r>
            <a:r>
              <a:rPr lang="en-US" dirty="0" smtClean="0">
                <a:latin typeface="Bookman Old Style" pitchFamily="18" charset="0"/>
              </a:rPr>
              <a:t>.</a:t>
            </a:r>
            <a:r>
              <a:rPr lang="ru-RU" dirty="0" smtClean="0">
                <a:latin typeface="Bookman Old Style" pitchFamily="18" charset="0"/>
              </a:rPr>
              <a:t>09</a:t>
            </a:r>
            <a:r>
              <a:rPr lang="en-US" dirty="0" smtClean="0">
                <a:latin typeface="Bookman Old Style" pitchFamily="18" charset="0"/>
              </a:rPr>
              <a:t>.2</a:t>
            </a:r>
            <a:r>
              <a:rPr lang="ru-RU" dirty="0">
                <a:latin typeface="Bookman Old Style" pitchFamily="18" charset="0"/>
              </a:rPr>
              <a:t>2</a:t>
            </a:r>
            <a:endParaRPr lang="ru-RU" dirty="0">
              <a:latin typeface="Cambria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E9F5D1E9-A17D-44E0-AF73-693C70AAB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058" y="6093296"/>
            <a:ext cx="1996786" cy="53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2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Без прозрачных объектов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091572" cy="4340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403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“Classic” 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8030915" cy="4308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568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“Classic” 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Плюсы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Всё считается на </a:t>
            </a:r>
            <a:r>
              <a:rPr lang="en-US" dirty="0" smtClean="0"/>
              <a:t>GPU</a:t>
            </a:r>
          </a:p>
          <a:p>
            <a:pPr lvl="1"/>
            <a:r>
              <a:rPr lang="ru-RU" dirty="0" smtClean="0"/>
              <a:t>Нет проблемы с сортировкой треугольников</a:t>
            </a:r>
          </a:p>
          <a:p>
            <a:pPr lvl="1"/>
            <a:r>
              <a:rPr lang="ru-RU" dirty="0" smtClean="0"/>
              <a:t>Порядок не важен</a:t>
            </a:r>
          </a:p>
          <a:p>
            <a:r>
              <a:rPr lang="ru-RU" dirty="0" smtClean="0"/>
              <a:t>Минусы</a:t>
            </a:r>
            <a:r>
              <a:rPr lang="en-US" dirty="0" smtClean="0"/>
              <a:t>:</a:t>
            </a:r>
            <a:endParaRPr lang="ru-RU" dirty="0" smtClean="0"/>
          </a:p>
          <a:p>
            <a:pPr lvl="1"/>
            <a:r>
              <a:rPr lang="ru-RU" dirty="0" smtClean="0"/>
              <a:t>Этап с сортировкой может занимать до </a:t>
            </a:r>
            <a:r>
              <a:rPr lang="en-US" dirty="0" smtClean="0"/>
              <a:t>10ms!!</a:t>
            </a:r>
            <a:endParaRPr lang="ru-RU" dirty="0" smtClean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626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Weighted Blended Order-Independent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 Morgan McGuire and Louis </a:t>
            </a:r>
            <a:r>
              <a:rPr lang="en-US" dirty="0" err="1"/>
              <a:t>Bavoil</a:t>
            </a:r>
            <a:r>
              <a:rPr lang="en-US" dirty="0"/>
              <a:t>, Weighted Blended Order-Independent Transparency, </a:t>
            </a:r>
            <a:r>
              <a:rPr lang="en-US" i="1" dirty="0"/>
              <a:t>Journal of Computer Graphics Techniques (JCGT)</a:t>
            </a:r>
            <a:r>
              <a:rPr lang="en-US" dirty="0"/>
              <a:t>, vol. 2, no. 2, 122-141, 2013</a:t>
            </a:r>
            <a:endParaRPr lang="ru-RU" dirty="0"/>
          </a:p>
        </p:txBody>
      </p:sp>
      <p:sp>
        <p:nvSpPr>
          <p:cNvPr id="5" name="AutoShape 2" descr="$ \begin{matrix}C = {{ \sum_{i=1}^{n}C_i \alpha_i}\over{ \sum_{i=1}^{n}\alpha_i}}(1- \prod_{i=1}^{n}(1-\alpha_i))+C_0 \prod_{i=1}^{n}(1-\alpha_i) &amp;&amp;(2)\end{matrix} $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$ \begin{matrix}C = {{ \sum_{i=1}^{n}C_i \alpha_i}\over{ \sum_{i=1}^{n}\alpha_i}}(1- \prod_{i=1}^{n}(1-\alpha_i))+C_0 \prod_{i=1}^{n}(1-\alpha_i) &amp;&amp;(2)\end{matrix} $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2564904"/>
            <a:ext cx="7581900" cy="140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839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08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42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“Classic” 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8030915" cy="4308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667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198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68" y="1904630"/>
            <a:ext cx="8187888" cy="4392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802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Плюсы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Всё ещё всё считается на </a:t>
            </a:r>
            <a:r>
              <a:rPr lang="en-US" dirty="0" smtClean="0"/>
              <a:t>GPU</a:t>
            </a:r>
          </a:p>
          <a:p>
            <a:pPr lvl="1"/>
            <a:r>
              <a:rPr lang="ru-RU" dirty="0" smtClean="0"/>
              <a:t>Всё ещё нет проблемы с сортировкой треугольников</a:t>
            </a:r>
          </a:p>
          <a:p>
            <a:pPr lvl="1"/>
            <a:r>
              <a:rPr lang="ru-RU" dirty="0" smtClean="0"/>
              <a:t>Порядок не важен</a:t>
            </a:r>
          </a:p>
          <a:p>
            <a:pPr lvl="1"/>
            <a:r>
              <a:rPr lang="ru-RU" dirty="0" smtClean="0"/>
              <a:t>Не нужно даже сортировать</a:t>
            </a:r>
          </a:p>
          <a:p>
            <a:r>
              <a:rPr lang="ru-RU" dirty="0" smtClean="0"/>
              <a:t>Минусы</a:t>
            </a:r>
            <a:r>
              <a:rPr lang="en-US" dirty="0" smtClean="0"/>
              <a:t>:</a:t>
            </a:r>
            <a:endParaRPr lang="ru-RU" dirty="0" smtClean="0"/>
          </a:p>
          <a:p>
            <a:pPr lvl="1"/>
            <a:r>
              <a:rPr lang="ru-RU" dirty="0" smtClean="0"/>
              <a:t>Результат слишком отличается от правильного при большом числе объектов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473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Идея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Совместим 2 метода</a:t>
            </a:r>
          </a:p>
          <a:p>
            <a:pPr lvl="1"/>
            <a:r>
              <a:rPr lang="ru-RU" dirty="0" smtClean="0"/>
              <a:t>Отсортируем 2-3 ближайших пикселя (почти </a:t>
            </a:r>
            <a:r>
              <a:rPr lang="en-US" dirty="0" smtClean="0"/>
              <a:t>O(n)) </a:t>
            </a:r>
            <a:r>
              <a:rPr lang="ru-RU" dirty="0" smtClean="0"/>
              <a:t>и сосчитаем для остальных </a:t>
            </a:r>
            <a:r>
              <a:rPr lang="en-US" dirty="0" smtClean="0"/>
              <a:t>WBOIT</a:t>
            </a:r>
            <a:endParaRPr lang="ru-RU" dirty="0" smtClean="0"/>
          </a:p>
          <a:p>
            <a:pPr lvl="1"/>
            <a:r>
              <a:rPr lang="ru-RU" dirty="0" smtClean="0"/>
              <a:t>Будем считать что у нас 3-4 прозрачных объекта, где за цвет самого дальнего принимаем цвет полученный по </a:t>
            </a:r>
            <a:r>
              <a:rPr lang="en-US" dirty="0" smtClean="0"/>
              <a:t>WBOIT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886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 smtClean="0"/>
              <a:t>Уменьшить зависимость скорости </a:t>
            </a:r>
            <a:r>
              <a:rPr lang="ru-RU" dirty="0" err="1" smtClean="0"/>
              <a:t>отрисовки</a:t>
            </a:r>
            <a:r>
              <a:rPr lang="ru-RU" dirty="0" smtClean="0"/>
              <a:t> трехмерных сцен от производительности центрального процессора</a:t>
            </a:r>
            <a:endParaRPr lang="en-US" dirty="0" smtClean="0"/>
          </a:p>
          <a:p>
            <a:pPr lvl="1"/>
            <a:r>
              <a:rPr lang="ru-RU" dirty="0" smtClean="0"/>
              <a:t>Предложить архитектуру графического конвейера использующего константное количество вызовов </a:t>
            </a:r>
            <a:r>
              <a:rPr lang="ru-RU" dirty="0" err="1" smtClean="0"/>
              <a:t>отрисовки</a:t>
            </a:r>
            <a:r>
              <a:rPr lang="ru-RU" dirty="0"/>
              <a:t> </a:t>
            </a:r>
            <a:r>
              <a:rPr lang="ru-RU" dirty="0" smtClean="0"/>
              <a:t>относительно количества объектов сцены</a:t>
            </a:r>
          </a:p>
          <a:p>
            <a:pPr lvl="1"/>
            <a:r>
              <a:rPr lang="ru-RU" dirty="0" smtClean="0"/>
              <a:t>Оценить производительность предложенного конвейера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42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49336"/>
            <a:ext cx="8208912" cy="440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150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235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68" y="1904630"/>
            <a:ext cx="8187888" cy="4392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343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5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D5DC049-A087-4FA0-8DD7-04C482BB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A04F35B1-AADA-4013-9285-083D3FBE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24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BFEA1D0C-116A-4488-8CBB-27D3BFE6869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507288" cy="4802088"/>
          </a:xfrm>
        </p:spPr>
        <p:txBody>
          <a:bodyPr>
            <a:normAutofit/>
          </a:bodyPr>
          <a:lstStyle/>
          <a:p>
            <a:r>
              <a:rPr lang="en-US" dirty="0" smtClean="0"/>
              <a:t>Order Independent Transparency </a:t>
            </a:r>
            <a:r>
              <a:rPr lang="ru-RU" dirty="0" smtClean="0"/>
              <a:t>всё ещё слишком затратный алгоритм для использования на видеокартах текущего поколения</a:t>
            </a:r>
          </a:p>
          <a:p>
            <a:endParaRPr lang="ru-RU" dirty="0" smtClean="0"/>
          </a:p>
          <a:p>
            <a:endParaRPr lang="ru-RU" dirty="0" smtClean="0"/>
          </a:p>
        </p:txBody>
      </p:sp>
      <p:sp>
        <p:nvSpPr>
          <p:cNvPr id="6" name="AutoShape 2" descr="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4" descr="image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51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25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Реализовано</a:t>
            </a:r>
          </a:p>
          <a:p>
            <a:pPr lvl="1"/>
            <a:r>
              <a:rPr lang="ru-RU" dirty="0" smtClean="0"/>
              <a:t>Поддержка </a:t>
            </a:r>
            <a:r>
              <a:rPr lang="en-US" dirty="0" smtClean="0"/>
              <a:t>Dear </a:t>
            </a:r>
            <a:r>
              <a:rPr lang="en-US" dirty="0" err="1" smtClean="0"/>
              <a:t>ImGUI</a:t>
            </a:r>
            <a:endParaRPr lang="en-US" dirty="0" smtClean="0"/>
          </a:p>
          <a:p>
            <a:pPr lvl="1"/>
            <a:r>
              <a:rPr lang="ru-RU" dirty="0" smtClean="0"/>
              <a:t>Поддержка Текстур</a:t>
            </a:r>
          </a:p>
          <a:p>
            <a:pPr lvl="1"/>
            <a:r>
              <a:rPr lang="ru-RU" dirty="0" smtClean="0"/>
              <a:t>Поддержка </a:t>
            </a:r>
            <a:r>
              <a:rPr lang="en-US" dirty="0" smtClean="0"/>
              <a:t>Indirect Render</a:t>
            </a:r>
            <a:r>
              <a:rPr lang="ru-RU" dirty="0" smtClean="0"/>
              <a:t> </a:t>
            </a:r>
            <a:r>
              <a:rPr lang="ru-RU" smtClean="0"/>
              <a:t>для непрозрачных</a:t>
            </a:r>
            <a:endParaRPr lang="ru-RU" dirty="0" smtClean="0"/>
          </a:p>
          <a:p>
            <a:pPr lvl="1"/>
            <a:r>
              <a:rPr lang="ru-RU" dirty="0" smtClean="0"/>
              <a:t>Поддержка </a:t>
            </a:r>
            <a:r>
              <a:rPr lang="en-US" dirty="0" smtClean="0"/>
              <a:t>Ordered Transparency(</a:t>
            </a:r>
            <a:r>
              <a:rPr lang="ru-RU" dirty="0" smtClean="0"/>
              <a:t>только </a:t>
            </a:r>
            <a:r>
              <a:rPr lang="en-US" dirty="0" smtClean="0"/>
              <a:t>Direct)</a:t>
            </a:r>
          </a:p>
          <a:p>
            <a:pPr lvl="1"/>
            <a:r>
              <a:rPr lang="ru-RU" dirty="0"/>
              <a:t>Поддержка </a:t>
            </a:r>
            <a:r>
              <a:rPr lang="en-US" dirty="0" smtClean="0"/>
              <a:t>OIT(Direct </a:t>
            </a:r>
            <a:r>
              <a:rPr lang="ru-RU" dirty="0" smtClean="0"/>
              <a:t>и </a:t>
            </a:r>
            <a:r>
              <a:rPr lang="en-US" dirty="0" smtClean="0"/>
              <a:t>Indirect)</a:t>
            </a:r>
            <a:endParaRPr lang="ru-RU" dirty="0" smtClean="0"/>
          </a:p>
          <a:p>
            <a:r>
              <a:rPr lang="ru-RU" dirty="0" smtClean="0"/>
              <a:t>План на следующую неделю</a:t>
            </a:r>
          </a:p>
          <a:p>
            <a:pPr lvl="1"/>
            <a:r>
              <a:rPr lang="ru-RU" dirty="0" smtClean="0"/>
              <a:t>На следующем </a:t>
            </a:r>
            <a:r>
              <a:rPr lang="ru-RU" dirty="0" err="1" smtClean="0"/>
              <a:t>стендапе</a:t>
            </a:r>
            <a:r>
              <a:rPr lang="ru-RU" dirty="0" smtClean="0"/>
              <a:t> не говорить про «ответить Алисе»</a:t>
            </a:r>
            <a:endParaRPr lang="ru-RU" dirty="0" smtClean="0"/>
          </a:p>
          <a:p>
            <a:pPr lvl="1"/>
            <a:r>
              <a:rPr lang="ru-RU" dirty="0" smtClean="0"/>
              <a:t>Починить баг связанный с </a:t>
            </a:r>
            <a:r>
              <a:rPr lang="en-US" dirty="0" smtClean="0"/>
              <a:t>OIT</a:t>
            </a:r>
            <a:r>
              <a:rPr lang="ru-RU" dirty="0" smtClean="0"/>
              <a:t>(примерно </a:t>
            </a:r>
            <a:r>
              <a:rPr lang="en-US" dirty="0" smtClean="0"/>
              <a:t>0.5ms)</a:t>
            </a:r>
            <a:endParaRPr lang="ru-RU" dirty="0" smtClean="0"/>
          </a:p>
          <a:p>
            <a:pPr lvl="1"/>
            <a:r>
              <a:rPr lang="ru-RU" dirty="0" smtClean="0"/>
              <a:t>Подумать ещё над прозрачностью</a:t>
            </a:r>
          </a:p>
          <a:p>
            <a:pPr lvl="1"/>
            <a:r>
              <a:rPr lang="ru-RU" dirty="0" smtClean="0"/>
              <a:t>Начать изучать вопрос по </a:t>
            </a:r>
            <a:r>
              <a:rPr lang="en-US" dirty="0" smtClean="0"/>
              <a:t>BRDF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5260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</a:t>
            </a:r>
            <a:r>
              <a:rPr lang="ru-RU" dirty="0" smtClean="0"/>
              <a:t>задачи на спринт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/>
              <a:t>Ответить ещё раз боту </a:t>
            </a:r>
            <a:r>
              <a:rPr lang="ru-RU" dirty="0" smtClean="0"/>
              <a:t>Алисе</a:t>
            </a:r>
            <a:endParaRPr lang="en-US" dirty="0" smtClean="0"/>
          </a:p>
          <a:p>
            <a:r>
              <a:rPr lang="ru-RU" dirty="0"/>
              <a:t>Решить проблемы связанные с </a:t>
            </a:r>
            <a:r>
              <a:rPr lang="en-US" dirty="0"/>
              <a:t>UAV</a:t>
            </a:r>
            <a:endParaRPr lang="ru-RU" dirty="0"/>
          </a:p>
          <a:p>
            <a:r>
              <a:rPr lang="ru-RU" dirty="0"/>
              <a:t>Продолжить реализовать, то что было реализовано </a:t>
            </a:r>
            <a:r>
              <a:rPr lang="ru-RU" dirty="0" smtClean="0"/>
              <a:t>летом</a:t>
            </a:r>
            <a:endParaRPr lang="en-US" dirty="0" smtClean="0"/>
          </a:p>
          <a:p>
            <a:pPr lvl="1"/>
            <a:r>
              <a:rPr lang="ru-RU" dirty="0" smtClean="0"/>
              <a:t>Добавить поддержку текстур</a:t>
            </a:r>
          </a:p>
          <a:p>
            <a:pPr lvl="1"/>
            <a:r>
              <a:rPr lang="ru-RU" dirty="0" smtClean="0"/>
              <a:t>Добавить поддержку </a:t>
            </a:r>
            <a:r>
              <a:rPr lang="en-US" dirty="0" smtClean="0"/>
              <a:t>Indirect Render</a:t>
            </a:r>
            <a:r>
              <a:rPr lang="ru-RU" dirty="0" smtClean="0"/>
              <a:t>-а для </a:t>
            </a:r>
            <a:r>
              <a:rPr lang="en-US" dirty="0" smtClean="0"/>
              <a:t>Albedo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620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Всё удалось повторить! </a:t>
            </a:r>
            <a:r>
              <a:rPr lang="ru-RU" dirty="0"/>
              <a:t>(</a:t>
            </a:r>
            <a:r>
              <a:rPr lang="ru-RU" dirty="0" smtClean="0"/>
              <a:t>40001 объект)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16832"/>
            <a:ext cx="7873829" cy="4223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817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результаты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Dear </a:t>
            </a:r>
            <a:r>
              <a:rPr lang="en-US" dirty="0" err="1" smtClean="0"/>
              <a:t>ImGUI</a:t>
            </a:r>
            <a:r>
              <a:rPr lang="en-US" dirty="0" smtClean="0"/>
              <a:t> + Device Queries + GPU Memory info</a:t>
            </a:r>
            <a:endParaRPr lang="ru-RU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09428" cy="4350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655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Прозрачность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Ordered Transparency</a:t>
            </a:r>
          </a:p>
          <a:p>
            <a:r>
              <a:rPr lang="en-US" dirty="0" smtClean="0"/>
              <a:t>Order Independent Transparency</a:t>
            </a:r>
          </a:p>
          <a:p>
            <a:pPr lvl="1"/>
            <a:r>
              <a:rPr lang="en-US" dirty="0" smtClean="0"/>
              <a:t>“Classic” OIT </a:t>
            </a:r>
          </a:p>
          <a:p>
            <a:pPr lvl="1"/>
            <a:r>
              <a:rPr lang="en-US" dirty="0" smtClean="0"/>
              <a:t>WBOIT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357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Ordered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7</a:t>
            </a:fld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234866197"/>
              </p:ext>
            </p:extLst>
          </p:nvPr>
        </p:nvGraphicFramePr>
        <p:xfrm>
          <a:off x="457200" y="1219200"/>
          <a:ext cx="8229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0509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Плюсы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Простота реализации</a:t>
            </a:r>
          </a:p>
          <a:p>
            <a:r>
              <a:rPr lang="ru-RU" dirty="0" smtClean="0"/>
              <a:t>Минусы</a:t>
            </a:r>
            <a:r>
              <a:rPr lang="en-US" dirty="0" smtClean="0"/>
              <a:t>:</a:t>
            </a:r>
            <a:endParaRPr lang="ru-RU" dirty="0" smtClean="0"/>
          </a:p>
          <a:p>
            <a:pPr lvl="1"/>
            <a:r>
              <a:rPr lang="ru-RU" dirty="0" smtClean="0"/>
              <a:t>Проблема сортировки пересекающихся треугольников</a:t>
            </a:r>
          </a:p>
          <a:p>
            <a:pPr lvl="1"/>
            <a:r>
              <a:rPr lang="ru-RU" dirty="0" smtClean="0"/>
              <a:t>Сортировка проводится на </a:t>
            </a:r>
            <a:r>
              <a:rPr lang="en-US" dirty="0" smtClean="0"/>
              <a:t>CPU</a:t>
            </a:r>
            <a:endParaRPr lang="ru-RU" dirty="0" smtClean="0"/>
          </a:p>
          <a:p>
            <a:pPr lvl="1"/>
            <a:r>
              <a:rPr lang="ru-RU" dirty="0" smtClean="0"/>
              <a:t>Важен порядок</a:t>
            </a:r>
          </a:p>
        </p:txBody>
      </p:sp>
    </p:spTree>
    <p:extLst>
      <p:ext uri="{BB962C8B-B14F-4D97-AF65-F5344CB8AC3E}">
        <p14:creationId xmlns:p14="http://schemas.microsoft.com/office/powerpoint/2010/main" val="312554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“Classic” Order Independent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Первый проход</a:t>
            </a:r>
          </a:p>
          <a:p>
            <a:pPr lvl="1"/>
            <a:r>
              <a:rPr lang="ru-RU" dirty="0" err="1" smtClean="0"/>
              <a:t>Отрисовка</a:t>
            </a:r>
            <a:r>
              <a:rPr lang="ru-RU" dirty="0" smtClean="0"/>
              <a:t> всех прозрачных объектов, </a:t>
            </a:r>
          </a:p>
          <a:p>
            <a:pPr lvl="1"/>
            <a:r>
              <a:rPr lang="ru-RU" dirty="0" smtClean="0"/>
              <a:t>Сохранение цветов не на экран, а в список отведённый для каждого пикселя</a:t>
            </a:r>
          </a:p>
          <a:p>
            <a:r>
              <a:rPr lang="ru-RU" dirty="0" smtClean="0"/>
              <a:t>Второй проход</a:t>
            </a:r>
          </a:p>
          <a:p>
            <a:pPr lvl="1"/>
            <a:r>
              <a:rPr lang="ru-RU" dirty="0" smtClean="0"/>
              <a:t>Сортировка</a:t>
            </a:r>
          </a:p>
        </p:txBody>
      </p:sp>
      <p:pic>
        <p:nvPicPr>
          <p:cNvPr id="10242" name="Picture 2" descr="steps3D - Tutorials - Order Independent Transparency в OpenG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58" y="4509120"/>
            <a:ext cx="3209925" cy="14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Order independent transparency, part 1 – Interplay of Ligh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653136"/>
            <a:ext cx="5369296" cy="160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94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Стандартная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137604</TotalTime>
  <Words>419</Words>
  <Application>Microsoft Office PowerPoint</Application>
  <PresentationFormat>Экран (4:3)</PresentationFormat>
  <Paragraphs>117</Paragraphs>
  <Slides>25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26" baseType="lpstr">
      <vt:lpstr>Начальная</vt:lpstr>
      <vt:lpstr>Исполнитель: Парусов В.А. Руководитель: Васильев А.А.</vt:lpstr>
      <vt:lpstr>Постановка задачи</vt:lpstr>
      <vt:lpstr>Постановка задачи на спринт</vt:lpstr>
      <vt:lpstr>Результаты</vt:lpstr>
      <vt:lpstr>Дополнительные результаты</vt:lpstr>
      <vt:lpstr>Прозрачность</vt:lpstr>
      <vt:lpstr>Ordered Transparency</vt:lpstr>
      <vt:lpstr>Ordered Transparency</vt:lpstr>
      <vt:lpstr>“Classic” Order Independent Transparency</vt:lpstr>
      <vt:lpstr>Без прозрачных объектов</vt:lpstr>
      <vt:lpstr>“Classic” OIT</vt:lpstr>
      <vt:lpstr>“Classic” OIT</vt:lpstr>
      <vt:lpstr>Weighted Blended Order-Independent Transparency</vt:lpstr>
      <vt:lpstr>WBOIT</vt:lpstr>
      <vt:lpstr>“Classic” OIT</vt:lpstr>
      <vt:lpstr>OIT</vt:lpstr>
      <vt:lpstr>WBOIT</vt:lpstr>
      <vt:lpstr>WBOIT</vt:lpstr>
      <vt:lpstr>Hybrid OIT</vt:lpstr>
      <vt:lpstr>Hybrid</vt:lpstr>
      <vt:lpstr>OIT</vt:lpstr>
      <vt:lpstr>WBOIT</vt:lpstr>
      <vt:lpstr>Hybrid</vt:lpstr>
      <vt:lpstr>Результаты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vyacheslav.chukanov</dc:creator>
  <cp:lastModifiedBy>Sairsey</cp:lastModifiedBy>
  <cp:revision>1189</cp:revision>
  <dcterms:created xsi:type="dcterms:W3CDTF">2012-06-29T11:30:28Z</dcterms:created>
  <dcterms:modified xsi:type="dcterms:W3CDTF">2022-09-21T21:52:53Z</dcterms:modified>
</cp:coreProperties>
</file>